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3.jpg" ContentType="image/pn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69" r:id="rId3"/>
    <p:sldId id="271" r:id="rId4"/>
    <p:sldId id="257" r:id="rId5"/>
    <p:sldId id="273" r:id="rId6"/>
    <p:sldId id="258" r:id="rId7"/>
    <p:sldId id="259" r:id="rId8"/>
    <p:sldId id="266" r:id="rId9"/>
    <p:sldId id="274" r:id="rId10"/>
    <p:sldId id="275" r:id="rId11"/>
    <p:sldId id="265"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798" autoAdjust="0"/>
  </p:normalViewPr>
  <p:slideViewPr>
    <p:cSldViewPr snapToGrid="0">
      <p:cViewPr varScale="1">
        <p:scale>
          <a:sx n="81" d="100"/>
          <a:sy n="81" d="100"/>
        </p:scale>
        <p:origin x="90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669D6E-3B88-4FBB-9154-62C232460FF6}" type="datetimeFigureOut">
              <a:rPr lang="en-US" smtClean="0"/>
              <a:t>4/9/2023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368CCE-1A84-427A-9152-57444DD5527B}" type="slidenum">
              <a:rPr lang="en-US" smtClean="0"/>
              <a:t>‹#›</a:t>
            </a:fld>
            <a:endParaRPr lang="en-US"/>
          </a:p>
        </p:txBody>
      </p:sp>
    </p:spTree>
    <p:extLst>
      <p:ext uri="{BB962C8B-B14F-4D97-AF65-F5344CB8AC3E}">
        <p14:creationId xmlns:p14="http://schemas.microsoft.com/office/powerpoint/2010/main" val="184462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368CCE-1A84-427A-9152-57444DD5527B}" type="slidenum">
              <a:rPr lang="en-US" smtClean="0"/>
              <a:t>7</a:t>
            </a:fld>
            <a:endParaRPr lang="en-US"/>
          </a:p>
        </p:txBody>
      </p:sp>
    </p:spTree>
    <p:extLst>
      <p:ext uri="{BB962C8B-B14F-4D97-AF65-F5344CB8AC3E}">
        <p14:creationId xmlns:p14="http://schemas.microsoft.com/office/powerpoint/2010/main" val="545316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328151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3906669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858006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93884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12310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780114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2020809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488166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735121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503765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39C007-668C-49E7-86E7-4EAF63952E92}" type="datetimeFigureOut">
              <a:rPr lang="en-US" smtClean="0"/>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963904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39C007-668C-49E7-86E7-4EAF63952E92}" type="datetimeFigureOut">
              <a:rPr lang="en-US" smtClean="0"/>
              <a:t>4/9/2023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2636688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39C007-668C-49E7-86E7-4EAF63952E92}" type="datetimeFigureOut">
              <a:rPr lang="en-US" smtClean="0"/>
              <a:t>4/9/2023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050373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39C007-668C-49E7-86E7-4EAF63952E92}" type="datetimeFigureOut">
              <a:rPr lang="en-US" smtClean="0"/>
              <a:t>4/9/2023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397883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39C007-668C-49E7-86E7-4EAF63952E92}" type="datetimeFigureOut">
              <a:rPr lang="en-US" smtClean="0"/>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3738025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39C007-668C-49E7-86E7-4EAF63952E92}" type="datetimeFigureOut">
              <a:rPr lang="en-US" smtClean="0"/>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3914878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B39C007-668C-49E7-86E7-4EAF63952E92}" type="datetimeFigureOut">
              <a:rPr lang="en-US" smtClean="0"/>
              <a:t>4/9/2023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7738625-43FC-4A37-BC39-2F780B6F5180}" type="slidenum">
              <a:rPr lang="en-US" smtClean="0"/>
              <a:t>‹#›</a:t>
            </a:fld>
            <a:endParaRPr lang="en-US"/>
          </a:p>
        </p:txBody>
      </p:sp>
    </p:spTree>
    <p:extLst>
      <p:ext uri="{BB962C8B-B14F-4D97-AF65-F5344CB8AC3E}">
        <p14:creationId xmlns:p14="http://schemas.microsoft.com/office/powerpoint/2010/main" val="864213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creative-tim.com/product/argon-dashboard" TargetMode="External"/><Relationship Id="rId2" Type="http://schemas.openxmlformats.org/officeDocument/2006/relationships/hyperlink" Target="https://momo.vn/trai-tim-momo" TargetMode="External"/><Relationship Id="rId1" Type="http://schemas.openxmlformats.org/officeDocument/2006/relationships/slideLayout" Target="../slideLayouts/slideLayout2.xml"/><Relationship Id="rId4" Type="http://schemas.openxmlformats.org/officeDocument/2006/relationships/hyperlink" Target="https://themewagon.com/themes/free-bootstrap-4-html5-ngo-website-template-welfare/" TargetMode="External"/></Relationships>
</file>

<file path=ppt/slides/_rels/slide2.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3" Type="http://schemas.openxmlformats.org/officeDocument/2006/relationships/slide" Target="slide2.xml"/><Relationship Id="rId7" Type="http://schemas.openxmlformats.org/officeDocument/2006/relationships/slide" Target="slide6.xml"/><Relationship Id="rId12" Type="http://schemas.openxmlformats.org/officeDocument/2006/relationships/slide" Target="slide11.xml"/><Relationship Id="rId2" Type="http://schemas.openxmlformats.org/officeDocument/2006/relationships/slide" Target="slide1.xml"/><Relationship Id="rId1" Type="http://schemas.openxmlformats.org/officeDocument/2006/relationships/slideLayout" Target="../slideLayouts/slideLayout2.xml"/><Relationship Id="rId6" Type="http://schemas.openxmlformats.org/officeDocument/2006/relationships/slide" Target="slide5.xml"/><Relationship Id="rId11" Type="http://schemas.openxmlformats.org/officeDocument/2006/relationships/slide" Target="slide10.xml"/><Relationship Id="rId5" Type="http://schemas.openxmlformats.org/officeDocument/2006/relationships/slide" Target="slide4.xml"/><Relationship Id="rId10" Type="http://schemas.openxmlformats.org/officeDocument/2006/relationships/slide" Target="slide9.xml"/><Relationship Id="rId4" Type="http://schemas.openxmlformats.org/officeDocument/2006/relationships/slide" Target="slide3.xml"/><Relationship Id="rId9" Type="http://schemas.openxmlformats.org/officeDocument/2006/relationships/slide" Target="slide8.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FC8120-7918-ADEB-F974-B6C3987B0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7480" y="5076093"/>
            <a:ext cx="3234519" cy="1781907"/>
          </a:xfrm>
          <a:prstGeom prst="rect">
            <a:avLst/>
          </a:prstGeom>
        </p:spPr>
      </p:pic>
      <p:sp>
        <p:nvSpPr>
          <p:cNvPr id="2" name="Title 1">
            <a:extLst>
              <a:ext uri="{FF2B5EF4-FFF2-40B4-BE49-F238E27FC236}">
                <a16:creationId xmlns:a16="http://schemas.microsoft.com/office/drawing/2014/main" id="{42E39C5A-56A1-DAD0-C19D-5F57BB9EA69C}"/>
              </a:ext>
            </a:extLst>
          </p:cNvPr>
          <p:cNvSpPr>
            <a:spLocks noGrp="1"/>
          </p:cNvSpPr>
          <p:nvPr>
            <p:ph type="ctrTitle"/>
          </p:nvPr>
        </p:nvSpPr>
        <p:spPr>
          <a:xfrm>
            <a:off x="628885" y="1313774"/>
            <a:ext cx="8328595" cy="1646302"/>
          </a:xfrm>
        </p:spPr>
        <p:txBody>
          <a:bodyPr/>
          <a:lstStyle/>
          <a:p>
            <a:pPr>
              <a:lnSpc>
                <a:spcPct val="106000"/>
              </a:lnSpc>
              <a:spcAft>
                <a:spcPts val="800"/>
              </a:spcAft>
            </a:pPr>
            <a:r>
              <a:rPr lang="en-US" sz="2800" b="1">
                <a:solidFill>
                  <a:srgbClr val="FF0000"/>
                </a:solidFill>
                <a:effectLst/>
                <a:latin typeface="Arial" panose="020B0604020202020204" pitchFamily="34" charset="0"/>
                <a:ea typeface="Arial" panose="020B0604020202020204" pitchFamily="34" charset="0"/>
              </a:rPr>
              <a:t>XÂY DỰNG HỆ THỐNG QUYÊN GÓP TỪ THIỆN </a:t>
            </a:r>
            <a:br>
              <a:rPr lang="en-US" sz="2800">
                <a:solidFill>
                  <a:srgbClr val="FF0000"/>
                </a:solidFill>
                <a:effectLst/>
                <a:latin typeface="Arial" panose="020B0604020202020204" pitchFamily="34" charset="0"/>
                <a:ea typeface="Arial" panose="020B0604020202020204" pitchFamily="34" charset="0"/>
              </a:rPr>
            </a:br>
            <a:r>
              <a:rPr lang="en-US" sz="2800" b="1">
                <a:solidFill>
                  <a:srgbClr val="FF0000"/>
                </a:solidFill>
                <a:effectLst/>
                <a:latin typeface="Arial" panose="020B0604020202020204" pitchFamily="34" charset="0"/>
                <a:ea typeface="Arial" panose="020B0604020202020204" pitchFamily="34" charset="0"/>
              </a:rPr>
              <a:t>BẰNG CÔNG NGHỆ WEB</a:t>
            </a:r>
            <a:endParaRPr lang="en-US" sz="7200">
              <a:solidFill>
                <a:srgbClr val="FF0000"/>
              </a:solidFill>
            </a:endParaRPr>
          </a:p>
        </p:txBody>
      </p:sp>
      <p:sp>
        <p:nvSpPr>
          <p:cNvPr id="3" name="Subtitle 2">
            <a:extLst>
              <a:ext uri="{FF2B5EF4-FFF2-40B4-BE49-F238E27FC236}">
                <a16:creationId xmlns:a16="http://schemas.microsoft.com/office/drawing/2014/main" id="{D3A42BDC-9CE7-2C46-AA0B-EEFE2BA6A4B9}"/>
              </a:ext>
            </a:extLst>
          </p:cNvPr>
          <p:cNvSpPr>
            <a:spLocks noGrp="1"/>
          </p:cNvSpPr>
          <p:nvPr>
            <p:ph type="subTitle" idx="1"/>
          </p:nvPr>
        </p:nvSpPr>
        <p:spPr>
          <a:xfrm>
            <a:off x="1002975" y="3558464"/>
            <a:ext cx="7766936" cy="1646302"/>
          </a:xfrm>
        </p:spPr>
        <p:txBody>
          <a:bodyPr>
            <a:noAutofit/>
          </a:bodyPr>
          <a:lstStyle/>
          <a:p>
            <a:pPr indent="44450">
              <a:lnSpc>
                <a:spcPct val="106000"/>
              </a:lnSpc>
              <a:spcBef>
                <a:spcPts val="0"/>
              </a:spcBef>
              <a:spcAft>
                <a:spcPts val="800"/>
              </a:spcAft>
              <a:tabLst>
                <a:tab pos="2514600" algn="l"/>
              </a:tabLst>
            </a:pPr>
            <a:r>
              <a:rPr lang="en-US" i="1">
                <a:solidFill>
                  <a:schemeClr val="tx1"/>
                </a:solidFill>
                <a:latin typeface="Arial" panose="020B0604020202020204" pitchFamily="34" charset="0"/>
                <a:ea typeface="Arial" panose="020B0604020202020204" pitchFamily="34" charset="0"/>
              </a:rPr>
              <a:t>Giáo viên </a:t>
            </a:r>
            <a:r>
              <a:rPr lang="en-US" i="1" err="1">
                <a:solidFill>
                  <a:schemeClr val="tx1"/>
                </a:solidFill>
                <a:latin typeface="Arial" panose="020B0604020202020204" pitchFamily="34" charset="0"/>
                <a:ea typeface="Arial" panose="020B0604020202020204" pitchFamily="34" charset="0"/>
              </a:rPr>
              <a:t>hướng</a:t>
            </a:r>
            <a:r>
              <a:rPr lang="en-US" i="1">
                <a:solidFill>
                  <a:schemeClr val="tx1"/>
                </a:solidFill>
                <a:latin typeface="Arial" panose="020B0604020202020204" pitchFamily="34" charset="0"/>
                <a:ea typeface="Arial" panose="020B0604020202020204" pitchFamily="34" charset="0"/>
              </a:rPr>
              <a:t> </a:t>
            </a:r>
            <a:r>
              <a:rPr lang="en-US" i="1" err="1">
                <a:solidFill>
                  <a:schemeClr val="tx1"/>
                </a:solidFill>
                <a:latin typeface="Arial" panose="020B0604020202020204" pitchFamily="34" charset="0"/>
                <a:ea typeface="Arial" panose="020B0604020202020204" pitchFamily="34" charset="0"/>
              </a:rPr>
              <a:t>dẫn</a:t>
            </a:r>
            <a:r>
              <a:rPr lang="en-US" i="1">
                <a:solidFill>
                  <a:schemeClr val="tx1"/>
                </a:solidFill>
                <a:latin typeface="Arial" panose="020B0604020202020204" pitchFamily="34" charset="0"/>
                <a:ea typeface="Arial" panose="020B0604020202020204" pitchFamily="34" charset="0"/>
              </a:rPr>
              <a:t>:	 </a:t>
            </a:r>
            <a:r>
              <a:rPr lang="en-US" i="1" err="1">
                <a:solidFill>
                  <a:schemeClr val="tx1"/>
                </a:solidFill>
                <a:latin typeface="Arial" panose="020B0604020202020204" pitchFamily="34" charset="0"/>
                <a:ea typeface="Arial" panose="020B0604020202020204" pitchFamily="34" charset="0"/>
              </a:rPr>
              <a:t>Nguyễn</a:t>
            </a:r>
            <a:r>
              <a:rPr lang="en-US" i="1">
                <a:solidFill>
                  <a:schemeClr val="tx1"/>
                </a:solidFill>
                <a:latin typeface="Arial" panose="020B0604020202020204" pitchFamily="34" charset="0"/>
                <a:ea typeface="Arial" panose="020B0604020202020204" pitchFamily="34" charset="0"/>
              </a:rPr>
              <a:t> Thanh </a:t>
            </a:r>
            <a:r>
              <a:rPr lang="en-US" i="1" err="1">
                <a:solidFill>
                  <a:schemeClr val="tx1"/>
                </a:solidFill>
                <a:latin typeface="Arial" panose="020B0604020202020204" pitchFamily="34" charset="0"/>
                <a:ea typeface="Arial" panose="020B0604020202020204" pitchFamily="34" charset="0"/>
              </a:rPr>
              <a:t>Hải</a:t>
            </a:r>
            <a:endParaRPr lang="en-US" i="1">
              <a:solidFill>
                <a:schemeClr val="tx1"/>
              </a:solidFill>
              <a:latin typeface="Arial" panose="020B0604020202020204" pitchFamily="34" charset="0"/>
              <a:ea typeface="Arial" panose="020B0604020202020204" pitchFamily="34" charset="0"/>
            </a:endParaRPr>
          </a:p>
          <a:p>
            <a:pPr indent="44450">
              <a:lnSpc>
                <a:spcPct val="106000"/>
              </a:lnSpc>
              <a:spcBef>
                <a:spcPts val="0"/>
              </a:spcBef>
              <a:spcAft>
                <a:spcPts val="800"/>
              </a:spcAft>
              <a:tabLst>
                <a:tab pos="3060700" algn="l"/>
              </a:tabLst>
            </a:pPr>
            <a:r>
              <a:rPr lang="en-US" i="1" err="1">
                <a:solidFill>
                  <a:schemeClr val="tx1"/>
                </a:solidFill>
                <a:latin typeface="Arial" panose="020B0604020202020204" pitchFamily="34" charset="0"/>
                <a:ea typeface="Arial" panose="020B0604020202020204" pitchFamily="34" charset="0"/>
              </a:rPr>
              <a:t>Sinh</a:t>
            </a:r>
            <a:r>
              <a:rPr lang="en-US" i="1">
                <a:solidFill>
                  <a:schemeClr val="tx1"/>
                </a:solidFill>
                <a:latin typeface="Arial" panose="020B0604020202020204" pitchFamily="34" charset="0"/>
                <a:ea typeface="Arial" panose="020B0604020202020204" pitchFamily="34" charset="0"/>
              </a:rPr>
              <a:t> viên </a:t>
            </a:r>
            <a:r>
              <a:rPr lang="en-US" i="1" err="1">
                <a:solidFill>
                  <a:schemeClr val="tx1"/>
                </a:solidFill>
                <a:latin typeface="Arial" panose="020B0604020202020204" pitchFamily="34" charset="0"/>
                <a:ea typeface="Arial" panose="020B0604020202020204" pitchFamily="34" charset="0"/>
              </a:rPr>
              <a:t>thực</a:t>
            </a:r>
            <a:r>
              <a:rPr lang="en-US" i="1">
                <a:solidFill>
                  <a:schemeClr val="tx1"/>
                </a:solidFill>
                <a:latin typeface="Arial" panose="020B0604020202020204" pitchFamily="34" charset="0"/>
                <a:ea typeface="Arial" panose="020B0604020202020204" pitchFamily="34" charset="0"/>
              </a:rPr>
              <a:t> hiện: 	</a:t>
            </a:r>
            <a:r>
              <a:rPr lang="en-US" i="1" err="1">
                <a:solidFill>
                  <a:schemeClr val="tx1"/>
                </a:solidFill>
                <a:latin typeface="Arial" panose="020B0604020202020204" pitchFamily="34" charset="0"/>
                <a:ea typeface="Arial" panose="020B0604020202020204" pitchFamily="34" charset="0"/>
              </a:rPr>
              <a:t>Trần</a:t>
            </a:r>
            <a:r>
              <a:rPr lang="en-US" i="1">
                <a:solidFill>
                  <a:schemeClr val="tx1"/>
                </a:solidFill>
                <a:latin typeface="Arial" panose="020B0604020202020204" pitchFamily="34" charset="0"/>
                <a:ea typeface="Arial" panose="020B0604020202020204" pitchFamily="34" charset="0"/>
              </a:rPr>
              <a:t> Lý Nam</a:t>
            </a:r>
          </a:p>
          <a:p>
            <a:pPr indent="44450">
              <a:lnSpc>
                <a:spcPct val="106000"/>
              </a:lnSpc>
              <a:spcBef>
                <a:spcPts val="0"/>
              </a:spcBef>
              <a:spcAft>
                <a:spcPts val="800"/>
              </a:spcAft>
              <a:tabLst>
                <a:tab pos="3060700" algn="l"/>
              </a:tabLst>
            </a:pPr>
            <a:r>
              <a:rPr lang="en-US" i="1">
                <a:solidFill>
                  <a:schemeClr val="tx1"/>
                </a:solidFill>
                <a:latin typeface="Arial" panose="020B0604020202020204" pitchFamily="34" charset="0"/>
                <a:ea typeface="Arial" panose="020B0604020202020204" pitchFamily="34" charset="0"/>
              </a:rPr>
              <a:t>Mã </a:t>
            </a:r>
            <a:r>
              <a:rPr lang="en-US" i="1" err="1">
                <a:solidFill>
                  <a:schemeClr val="tx1"/>
                </a:solidFill>
                <a:latin typeface="Arial" panose="020B0604020202020204" pitchFamily="34" charset="0"/>
                <a:ea typeface="Arial" panose="020B0604020202020204" pitchFamily="34" charset="0"/>
              </a:rPr>
              <a:t>học</a:t>
            </a:r>
            <a:r>
              <a:rPr lang="en-US" i="1">
                <a:solidFill>
                  <a:schemeClr val="tx1"/>
                </a:solidFill>
                <a:latin typeface="Arial" panose="020B0604020202020204" pitchFamily="34" charset="0"/>
                <a:ea typeface="Arial" panose="020B0604020202020204" pitchFamily="34" charset="0"/>
              </a:rPr>
              <a:t> viên: 	FX17215</a:t>
            </a:r>
          </a:p>
        </p:txBody>
      </p:sp>
      <p:sp>
        <p:nvSpPr>
          <p:cNvPr id="4" name="TextBox 3">
            <a:extLst>
              <a:ext uri="{FF2B5EF4-FFF2-40B4-BE49-F238E27FC236}">
                <a16:creationId xmlns:a16="http://schemas.microsoft.com/office/drawing/2014/main" id="{34D2172F-70D5-DE39-BECE-22FE344B560E}"/>
              </a:ext>
            </a:extLst>
          </p:cNvPr>
          <p:cNvSpPr txBox="1"/>
          <p:nvPr/>
        </p:nvSpPr>
        <p:spPr>
          <a:xfrm>
            <a:off x="912320" y="1313774"/>
            <a:ext cx="3974123" cy="369332"/>
          </a:xfrm>
          <a:prstGeom prst="rect">
            <a:avLst/>
          </a:prstGeom>
          <a:noFill/>
        </p:spPr>
        <p:txBody>
          <a:bodyPr wrap="square" rtlCol="0">
            <a:spAutoFit/>
          </a:bodyPr>
          <a:lstStyle/>
          <a:p>
            <a:r>
              <a:rPr lang="en-US">
                <a:solidFill>
                  <a:srgbClr val="00B0F0"/>
                </a:solidFill>
                <a:latin typeface="Arial" panose="020B0604020202020204" pitchFamily="34" charset="0"/>
                <a:cs typeface="Arial" panose="020B0604020202020204" pitchFamily="34" charset="0"/>
              </a:rPr>
              <a:t>ĐỒ ÁN CUỐI KHOÁ</a:t>
            </a:r>
          </a:p>
        </p:txBody>
      </p:sp>
      <p:sp>
        <p:nvSpPr>
          <p:cNvPr id="5" name="TextBox 4">
            <a:extLst>
              <a:ext uri="{FF2B5EF4-FFF2-40B4-BE49-F238E27FC236}">
                <a16:creationId xmlns:a16="http://schemas.microsoft.com/office/drawing/2014/main" id="{068B8A25-DFDC-335B-1391-2C8AFC8D3773}"/>
              </a:ext>
            </a:extLst>
          </p:cNvPr>
          <p:cNvSpPr txBox="1"/>
          <p:nvPr/>
        </p:nvSpPr>
        <p:spPr>
          <a:xfrm>
            <a:off x="5791202" y="6400800"/>
            <a:ext cx="2964889" cy="304507"/>
          </a:xfrm>
          <a:prstGeom prst="rect">
            <a:avLst/>
          </a:prstGeom>
          <a:noFill/>
        </p:spPr>
        <p:txBody>
          <a:bodyPr wrap="square" rtlCol="0">
            <a:spAutoFit/>
          </a:bodyPr>
          <a:lstStyle/>
          <a:p>
            <a:pPr algn="ctr">
              <a:lnSpc>
                <a:spcPct val="106000"/>
              </a:lnSpc>
              <a:spcAft>
                <a:spcPts val="800"/>
              </a:spcAft>
            </a:pPr>
            <a:r>
              <a:rPr lang="en-US" sz="1400" b="1" i="1">
                <a:solidFill>
                  <a:srgbClr val="00B050"/>
                </a:solidFill>
                <a:effectLst/>
                <a:latin typeface="Arial" panose="020B0604020202020204" pitchFamily="34" charset="0"/>
                <a:ea typeface="Arial" panose="020B0604020202020204" pitchFamily="34" charset="0"/>
              </a:rPr>
              <a:t>Hồ Chí Minh, tháng 04 năm 2023</a:t>
            </a:r>
            <a:endParaRPr lang="en-US" sz="1400" b="1">
              <a:solidFill>
                <a:srgbClr val="00B050"/>
              </a:solidFill>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04275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5" dur="5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randombar(horizontal)">
                                      <p:cBhvr>
                                        <p:cTn id="35" dur="20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randombar(horizontal)">
                                      <p:cBhvr>
                                        <p:cTn id="4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B0EEC6-E038-C99F-178A-47ECA9BD65CE}"/>
              </a:ext>
            </a:extLst>
          </p:cNvPr>
          <p:cNvSpPr txBox="1">
            <a:spLocks noGrp="1"/>
          </p:cNvSpPr>
          <p:nvPr>
            <p:ph type="title"/>
          </p:nvPr>
        </p:nvSpPr>
        <p:spPr>
          <a:xfrm>
            <a:off x="677863" y="609600"/>
            <a:ext cx="8596312"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a:solidFill>
                  <a:srgbClr val="00B0F0"/>
                </a:solidFill>
                <a:latin typeface="Arial" panose="020B0604020202020204" pitchFamily="34" charset="0"/>
                <a:cs typeface="Arial" panose="020B0604020202020204" pitchFamily="34" charset="0"/>
              </a:rPr>
              <a:t>Chạy thử dự án</a:t>
            </a:r>
          </a:p>
        </p:txBody>
      </p:sp>
      <p:pic>
        <p:nvPicPr>
          <p:cNvPr id="5" name="Picture 4">
            <a:extLst>
              <a:ext uri="{FF2B5EF4-FFF2-40B4-BE49-F238E27FC236}">
                <a16:creationId xmlns:a16="http://schemas.microsoft.com/office/drawing/2014/main" id="{E411FFCE-E5A5-DAFA-4238-E380B65E882E}"/>
              </a:ext>
            </a:extLst>
          </p:cNvPr>
          <p:cNvPicPr>
            <a:picLocks noChangeAspect="1"/>
          </p:cNvPicPr>
          <p:nvPr/>
        </p:nvPicPr>
        <p:blipFill>
          <a:blip r:embed="rId2"/>
          <a:stretch>
            <a:fillRect/>
          </a:stretch>
        </p:blipFill>
        <p:spPr>
          <a:xfrm>
            <a:off x="2222595" y="1258779"/>
            <a:ext cx="6108015" cy="4930239"/>
          </a:xfrm>
          <a:prstGeom prst="rect">
            <a:avLst/>
          </a:prstGeom>
        </p:spPr>
      </p:pic>
      <p:sp>
        <p:nvSpPr>
          <p:cNvPr id="6" name="Title 1">
            <a:extLst>
              <a:ext uri="{FF2B5EF4-FFF2-40B4-BE49-F238E27FC236}">
                <a16:creationId xmlns:a16="http://schemas.microsoft.com/office/drawing/2014/main" id="{6AD32195-47A3-3364-C895-2471BA747010}"/>
              </a:ext>
            </a:extLst>
          </p:cNvPr>
          <p:cNvSpPr txBox="1">
            <a:spLocks/>
          </p:cNvSpPr>
          <p:nvPr/>
        </p:nvSpPr>
        <p:spPr>
          <a:xfrm>
            <a:off x="2648638" y="6233225"/>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a:solidFill>
                  <a:srgbClr val="00B0F0"/>
                </a:solidFill>
                <a:latin typeface="Arial" panose="020B0604020202020204" pitchFamily="34" charset="0"/>
                <a:cs typeface="Arial" panose="020B0604020202020204" pitchFamily="34" charset="0"/>
              </a:rPr>
              <a:t>Giao diện người quản trị (ADMIN)</a:t>
            </a:r>
          </a:p>
        </p:txBody>
      </p:sp>
    </p:spTree>
    <p:extLst>
      <p:ext uri="{BB962C8B-B14F-4D97-AF65-F5344CB8AC3E}">
        <p14:creationId xmlns:p14="http://schemas.microsoft.com/office/powerpoint/2010/main" val="1149162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6CCA2-4FC4-D1AE-7A9E-4412812195C0}"/>
              </a:ext>
            </a:extLst>
          </p:cNvPr>
          <p:cNvSpPr>
            <a:spLocks noGrp="1"/>
          </p:cNvSpPr>
          <p:nvPr>
            <p:ph type="title"/>
          </p:nvPr>
        </p:nvSpPr>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Những thách thức và hạn chế</a:t>
            </a:r>
          </a:p>
        </p:txBody>
      </p:sp>
      <p:sp>
        <p:nvSpPr>
          <p:cNvPr id="3" name="Content Placeholder 2">
            <a:extLst>
              <a:ext uri="{FF2B5EF4-FFF2-40B4-BE49-F238E27FC236}">
                <a16:creationId xmlns:a16="http://schemas.microsoft.com/office/drawing/2014/main" id="{91DBCAE8-079D-31AD-0A36-50969B8C05D1}"/>
              </a:ext>
            </a:extLst>
          </p:cNvPr>
          <p:cNvSpPr>
            <a:spLocks noGrp="1"/>
          </p:cNvSpPr>
          <p:nvPr>
            <p:ph idx="1"/>
          </p:nvPr>
        </p:nvSpPr>
        <p:spPr/>
        <p:txBody>
          <a:bodyPr/>
          <a:lstStyle/>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Tính năng thống kê hiện tại đang ở mức cơ bản và cần được cải thiện để đạt được sự đột phá và giúp người dùng có được cái nhìn toàn cảnh về dữ liệu.</a:t>
            </a:r>
          </a:p>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Các hiệu ứng tương tác với người dùng cũng cần được cải thiện để đạt được độ tốt nhất và tạo ra trải nghiệm tốt hơn cho người dùng. </a:t>
            </a:r>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a:p>
            <a:r>
              <a:rPr lang="en-US">
                <a:solidFill>
                  <a:srgbClr val="000000"/>
                </a:solidFill>
                <a:latin typeface="Arial" panose="020B0604020202020204" pitchFamily="34" charset="0"/>
                <a:ea typeface="Tahoma" panose="020B0604030504040204" pitchFamily="34" charset="0"/>
                <a:cs typeface="Arial" panose="020B0604020202020204" pitchFamily="34" charset="0"/>
              </a:rPr>
              <a:t>Một số phần responsive và nâng cao chưa được thực hiện do thời gian còn hạn chế.</a:t>
            </a:r>
          </a:p>
          <a:p>
            <a:pPr marL="0" indent="0">
              <a:buNone/>
            </a:pP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0966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1F959-7CE0-C910-42BB-B9B219D8E4FC}"/>
              </a:ext>
            </a:extLst>
          </p:cNvPr>
          <p:cNvSpPr>
            <a:spLocks noGrp="1"/>
          </p:cNvSpPr>
          <p:nvPr>
            <p:ph type="title"/>
          </p:nvPr>
        </p:nvSpPr>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Tài liệu tham khảo</a:t>
            </a:r>
          </a:p>
        </p:txBody>
      </p:sp>
      <p:sp>
        <p:nvSpPr>
          <p:cNvPr id="3" name="Content Placeholder 2">
            <a:extLst>
              <a:ext uri="{FF2B5EF4-FFF2-40B4-BE49-F238E27FC236}">
                <a16:creationId xmlns:a16="http://schemas.microsoft.com/office/drawing/2014/main" id="{3FC1D28E-D9D1-0401-3B8F-CDC27057BEEB}"/>
              </a:ext>
            </a:extLst>
          </p:cNvPr>
          <p:cNvSpPr>
            <a:spLocks noGrp="1"/>
          </p:cNvSpPr>
          <p:nvPr>
            <p:ph idx="1"/>
          </p:nvPr>
        </p:nvSpPr>
        <p:spPr/>
        <p:txBody>
          <a:bodyPr/>
          <a:lstStyle/>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Hệ thống quyên góp của Momo: </a:t>
            </a:r>
            <a:r>
              <a:rPr lang="en-US" sz="1800" u="sng">
                <a:solidFill>
                  <a:srgbClr val="1155CC"/>
                </a:solidFill>
                <a:effectLst/>
                <a:latin typeface="Arial" panose="020B0604020202020204" pitchFamily="34" charset="0"/>
                <a:ea typeface="Tahoma" panose="020B0604030504040204" pitchFamily="34" charset="0"/>
                <a:cs typeface="Arial" panose="020B0604020202020204" pitchFamily="34" charset="0"/>
                <a:hlinkClick r:id="rId2"/>
              </a:rPr>
              <a:t>https://momo.vn/trai-tim-momo</a:t>
            </a:r>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 </a:t>
            </a:r>
          </a:p>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Giao diện trang quản trị: </a:t>
            </a:r>
            <a:r>
              <a:rPr lang="en-US" u="sng">
                <a:solidFill>
                  <a:schemeClr val="accent1"/>
                </a:solidFill>
                <a:latin typeface="Arial" panose="020B0604020202020204" pitchFamily="34" charset="0"/>
                <a:ea typeface="Tahoma" panose="020B060403050404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https://www.creative-tim.com/product/argon-dashboard</a:t>
            </a:r>
            <a:endParaRPr lang="en-US" u="sng">
              <a:solidFill>
                <a:schemeClr val="accent1"/>
              </a:solidFill>
              <a:latin typeface="Arial" panose="020B0604020202020204" pitchFamily="34" charset="0"/>
              <a:ea typeface="Tahoma" panose="020B0604030504040204" pitchFamily="34" charset="0"/>
              <a:cs typeface="Arial" panose="020B0604020202020204" pitchFamily="34" charset="0"/>
            </a:endParaRPr>
          </a:p>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Giao diện trang người dùng</a:t>
            </a:r>
            <a:r>
              <a:rPr lang="en-US">
                <a:solidFill>
                  <a:srgbClr val="000000"/>
                </a:solidFill>
                <a:latin typeface="Arial" panose="020B0604020202020204" pitchFamily="34" charset="0"/>
                <a:ea typeface="Tahoma" panose="020B0604030504040204" pitchFamily="34" charset="0"/>
                <a:cs typeface="Arial" panose="020B0604020202020204" pitchFamily="34" charset="0"/>
              </a:rPr>
              <a:t>: </a:t>
            </a:r>
            <a:r>
              <a:rPr lang="en-US">
                <a:solidFill>
                  <a:srgbClr val="92D050"/>
                </a:solidFill>
                <a:latin typeface="Arial" panose="020B0604020202020204" pitchFamily="34" charset="0"/>
                <a:ea typeface="Tahoma" panose="020B060403050404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https://themewagon.com/themes/free-bootstrap-4-html5-ngo-website-template-welfare/</a:t>
            </a:r>
            <a:endParaRPr lang="en-US">
              <a:solidFill>
                <a:srgbClr val="92D050"/>
              </a:solidFill>
              <a:latin typeface="Arial" panose="020B0604020202020204" pitchFamily="34" charset="0"/>
              <a:ea typeface="Tahoma" panose="020B0604030504040204" pitchFamily="34" charset="0"/>
              <a:cs typeface="Arial" panose="020B0604020202020204" pitchFamily="34" charset="0"/>
            </a:endParaRPr>
          </a:p>
          <a:p>
            <a:endParaRPr lang="en-US" u="sng">
              <a:solidFill>
                <a:schemeClr val="accent1"/>
              </a:solidFill>
              <a:latin typeface="Arial" panose="020B0604020202020204" pitchFamily="34" charset="0"/>
              <a:ea typeface="Tahoma" panose="020B060403050404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9972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9B3AE-2E24-F2E9-C153-6E4856605793}"/>
              </a:ext>
            </a:extLst>
          </p:cNvPr>
          <p:cNvSpPr>
            <a:spLocks noGrp="1"/>
          </p:cNvSpPr>
          <p:nvPr>
            <p:ph type="title"/>
          </p:nvPr>
        </p:nvSpPr>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Nội dung trình bày</a:t>
            </a:r>
          </a:p>
        </p:txBody>
      </p:sp>
      <p:sp>
        <p:nvSpPr>
          <p:cNvPr id="6" name="Content Placeholder 2">
            <a:extLst>
              <a:ext uri="{FF2B5EF4-FFF2-40B4-BE49-F238E27FC236}">
                <a16:creationId xmlns:a16="http://schemas.microsoft.com/office/drawing/2014/main" id="{5C52478F-6AC8-0A9D-71E6-9521A08856A8}"/>
              </a:ext>
            </a:extLst>
          </p:cNvPr>
          <p:cNvSpPr>
            <a:spLocks noGrp="1"/>
          </p:cNvSpPr>
          <p:nvPr>
            <p:ph idx="1"/>
          </p:nvPr>
        </p:nvSpPr>
        <p:spPr>
          <a:xfrm>
            <a:off x="689057" y="1721922"/>
            <a:ext cx="8596668" cy="4821382"/>
          </a:xfrm>
        </p:spPr>
        <p:txBody>
          <a:bodyPr>
            <a:normAutofit/>
          </a:bodyPr>
          <a:lstStyle/>
          <a:p>
            <a:r>
              <a:rPr lang="en-US" sz="1800">
                <a:solidFill>
                  <a:srgbClr val="0070C0"/>
                </a:solidFill>
                <a:effectLst/>
                <a:latin typeface="Arial" panose="020B0604020202020204" pitchFamily="34" charset="0"/>
                <a:ea typeface="Tahoma" panose="020B0604030504040204" pitchFamily="34" charset="0"/>
                <a:cs typeface="Arial" panose="020B0604020202020204" pitchFamily="34" charset="0"/>
                <a:hlinkClick r:id="rId2" action="ppaction://hlinksldjump">
                  <a:extLst>
                    <a:ext uri="{A12FA001-AC4F-418D-AE19-62706E023703}">
                      <ahyp:hlinkClr xmlns:ahyp="http://schemas.microsoft.com/office/drawing/2018/hyperlinkcolor" val="tx"/>
                    </a:ext>
                  </a:extLst>
                </a:hlinkClick>
              </a:rPr>
              <a:t>Slide 1: Tiêu đề</a:t>
            </a:r>
            <a:endParaRPr lang="en-US" sz="1800">
              <a:solidFill>
                <a:srgbClr val="0070C0"/>
              </a:solidFill>
              <a:effectLst/>
              <a:latin typeface="Arial" panose="020B0604020202020204" pitchFamily="34" charset="0"/>
              <a:ea typeface="Tahoma" panose="020B0604030504040204" pitchFamily="34" charset="0"/>
              <a:cs typeface="Arial" panose="020B0604020202020204" pitchFamily="34" charset="0"/>
            </a:endParaRPr>
          </a:p>
          <a:p>
            <a:r>
              <a:rPr lang="en-US" sz="1800">
                <a:solidFill>
                  <a:srgbClr val="0070C0"/>
                </a:solidFill>
                <a:effectLst/>
                <a:latin typeface="Arial" panose="020B0604020202020204" pitchFamily="34" charset="0"/>
                <a:ea typeface="Tahoma" panose="020B0604030504040204" pitchFamily="34" charset="0"/>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Slide 2: Nội dung trình bày</a:t>
            </a:r>
            <a:endParaRPr lang="en-US" sz="1800">
              <a:solidFill>
                <a:srgbClr val="0070C0"/>
              </a:solidFill>
              <a:effectLst/>
              <a:latin typeface="Arial" panose="020B0604020202020204" pitchFamily="34" charset="0"/>
              <a:ea typeface="Tahoma" panose="020B0604030504040204" pitchFamily="34" charset="0"/>
              <a:cs typeface="Arial" panose="020B0604020202020204" pitchFamily="34" charset="0"/>
            </a:endParaRPr>
          </a:p>
          <a:p>
            <a:r>
              <a:rPr lang="en-US" sz="1800">
                <a:solidFill>
                  <a:srgbClr val="0070C0"/>
                </a:solidFill>
                <a:effectLst/>
                <a:latin typeface="Arial" panose="020B0604020202020204" pitchFamily="34" charset="0"/>
                <a:ea typeface="Tahoma" panose="020B0604030504040204" pitchFamily="34" charset="0"/>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Slide 3: Lời cảm ơn</a:t>
            </a:r>
            <a:endParaRPr lang="en-US" sz="1800">
              <a:solidFill>
                <a:srgbClr val="0070C0"/>
              </a:solidFill>
              <a:effectLst/>
              <a:latin typeface="Arial" panose="020B0604020202020204" pitchFamily="34" charset="0"/>
              <a:ea typeface="Tahoma" panose="020B0604030504040204" pitchFamily="34" charset="0"/>
              <a:cs typeface="Arial" panose="020B0604020202020204" pitchFamily="34" charset="0"/>
            </a:endParaRPr>
          </a:p>
          <a:p>
            <a:r>
              <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Slide 4: Tổng quan dự án – Đề tài</a:t>
            </a:r>
            <a:endPar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endParaRPr>
          </a:p>
          <a:p>
            <a:r>
              <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Slide 5: Tổng quan dự án – Công nghệ sử dụng</a:t>
            </a:r>
            <a:endPar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endParaRPr>
          </a:p>
          <a:p>
            <a:r>
              <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Slide 6: Các đ</a:t>
            </a:r>
            <a:r>
              <a:rPr lang="vi-VN"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ối tượng sử dụng</a:t>
            </a:r>
            <a:endPar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endParaRPr>
          </a:p>
          <a:p>
            <a:r>
              <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Slide 7: Chức năng đạt được </a:t>
            </a:r>
            <a:endPar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endParaRPr>
          </a:p>
          <a:p>
            <a:r>
              <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Slide 8: </a:t>
            </a:r>
            <a:r>
              <a:rPr lang="vi-VN"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Hướng phát triển</a:t>
            </a:r>
            <a:endPar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endParaRPr>
          </a:p>
          <a:p>
            <a:r>
              <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10" action="ppaction://hlinksldjump">
                  <a:extLst>
                    <a:ext uri="{A12FA001-AC4F-418D-AE19-62706E023703}">
                      <ahyp:hlinkClr xmlns:ahyp="http://schemas.microsoft.com/office/drawing/2018/hyperlinkcolor" val="tx"/>
                    </a:ext>
                  </a:extLst>
                </a:hlinkClick>
              </a:rPr>
              <a:t>Slide 9: Chạy thử dự án</a:t>
            </a:r>
            <a:endPar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endParaRPr>
          </a:p>
          <a:p>
            <a:r>
              <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11" action="ppaction://hlinksldjump">
                  <a:extLst>
                    <a:ext uri="{A12FA001-AC4F-418D-AE19-62706E023703}">
                      <ahyp:hlinkClr xmlns:ahyp="http://schemas.microsoft.com/office/drawing/2018/hyperlinkcolor" val="tx"/>
                    </a:ext>
                  </a:extLst>
                </a:hlinkClick>
              </a:rPr>
              <a:t>Slide 10: Chạy thử dự án</a:t>
            </a:r>
            <a:endPar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endParaRPr>
          </a:p>
          <a:p>
            <a:r>
              <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12" action="ppaction://hlinksldjump">
                  <a:extLst>
                    <a:ext uri="{A12FA001-AC4F-418D-AE19-62706E023703}">
                      <ahyp:hlinkClr xmlns:ahyp="http://schemas.microsoft.com/office/drawing/2018/hyperlinkcolor" val="tx"/>
                    </a:ext>
                  </a:extLst>
                </a:hlinkClick>
              </a:rPr>
              <a:t>Slide 11: Những thách thức và hạn chế</a:t>
            </a:r>
            <a:endPar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endParaRPr>
          </a:p>
          <a:p>
            <a:r>
              <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13" action="ppaction://hlinksldjump">
                  <a:extLst>
                    <a:ext uri="{A12FA001-AC4F-418D-AE19-62706E023703}">
                      <ahyp:hlinkClr xmlns:ahyp="http://schemas.microsoft.com/office/drawing/2018/hyperlinkcolor" val="tx"/>
                    </a:ext>
                  </a:extLst>
                </a:hlinkClick>
              </a:rPr>
              <a:t>Slide 12: Tài liệu tham khảo</a:t>
            </a:r>
            <a:endPar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endParaRPr>
          </a:p>
          <a:p>
            <a:endParaRPr lang="en-US" sz="1800">
              <a:effectLst/>
              <a:latin typeface="Arial" panose="020B0604020202020204" pitchFamily="34" charset="0"/>
              <a:ea typeface="Arial" panose="020B0604020202020204" pitchFamily="34" charset="0"/>
              <a:cs typeface="Arial" panose="020B0604020202020204" pitchFamily="34" charset="0"/>
            </a:endParaRPr>
          </a:p>
          <a:p>
            <a:endParaRPr lang="en-US" sz="1800">
              <a:effectLst/>
              <a:latin typeface="Arial" panose="020B0604020202020204" pitchFamily="34" charset="0"/>
              <a:ea typeface="Arial" panose="020B0604020202020204" pitchFamily="34" charset="0"/>
              <a:cs typeface="Arial" panose="020B0604020202020204" pitchFamily="34" charset="0"/>
            </a:endParaRPr>
          </a:p>
          <a:p>
            <a:endParaRPr lang="en-US" sz="1800">
              <a:effectLst/>
              <a:latin typeface="Arial" panose="020B0604020202020204" pitchFamily="34" charset="0"/>
              <a:ea typeface="Arial" panose="020B0604020202020204" pitchFamily="34" charset="0"/>
              <a:cs typeface="Arial" panose="020B0604020202020204" pitchFamily="34" charset="0"/>
            </a:endParaRPr>
          </a:p>
          <a:p>
            <a:endParaRPr lang="en-US" sz="1800">
              <a:effectLst/>
              <a:latin typeface="Arial" panose="020B0604020202020204" pitchFamily="34" charset="0"/>
              <a:ea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3689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195EF-B41F-517F-B680-115C3E6257C9}"/>
              </a:ext>
            </a:extLst>
          </p:cNvPr>
          <p:cNvSpPr>
            <a:spLocks noGrp="1"/>
          </p:cNvSpPr>
          <p:nvPr>
            <p:ph type="title"/>
          </p:nvPr>
        </p:nvSpPr>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Lời cảm ơn</a:t>
            </a:r>
          </a:p>
        </p:txBody>
      </p:sp>
      <p:sp>
        <p:nvSpPr>
          <p:cNvPr id="4" name="Content Placeholder 2">
            <a:extLst>
              <a:ext uri="{FF2B5EF4-FFF2-40B4-BE49-F238E27FC236}">
                <a16:creationId xmlns:a16="http://schemas.microsoft.com/office/drawing/2014/main" id="{CC7AA2F7-4B47-5D9B-53D9-FC1378D596F2}"/>
              </a:ext>
            </a:extLst>
          </p:cNvPr>
          <p:cNvSpPr>
            <a:spLocks noGrp="1"/>
          </p:cNvSpPr>
          <p:nvPr>
            <p:ph idx="1"/>
          </p:nvPr>
        </p:nvSpPr>
        <p:spPr>
          <a:xfrm>
            <a:off x="677334" y="1701850"/>
            <a:ext cx="8596668" cy="3880773"/>
          </a:xfrm>
        </p:spPr>
        <p:txBody>
          <a:bodyPr>
            <a:normAutofit/>
          </a:bodyPr>
          <a:lstStyle/>
          <a:p>
            <a:r>
              <a:rPr lang="vi-VN">
                <a:solidFill>
                  <a:srgbClr val="000000"/>
                </a:solidFill>
                <a:latin typeface="Arial" panose="020B0604020202020204" pitchFamily="34" charset="0"/>
                <a:ea typeface="Tahoma" panose="020B0604030504040204" pitchFamily="34" charset="0"/>
                <a:cs typeface="Arial" panose="020B0604020202020204" pitchFamily="34" charset="0"/>
              </a:rPr>
              <a:t>Em muốn gửi lời cảm ơn chân thành đến các mentor đã dành thời gian quý báu để xem xét và vấn đáp cho phần trình bày của đồ án. Nhờ có sự giúp đỡ của các mentor, em đã nhận được nhiều thông tin bổ ích và nhận được đánh giá chuyên môn quý giá để hoàn thiện đồ án. </a:t>
            </a:r>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a:p>
            <a:r>
              <a:rPr lang="en-US">
                <a:solidFill>
                  <a:srgbClr val="000000"/>
                </a:solidFill>
                <a:latin typeface="Arial" panose="020B0604020202020204" pitchFamily="34" charset="0"/>
                <a:ea typeface="Tahoma" panose="020B0604030504040204" pitchFamily="34" charset="0"/>
                <a:cs typeface="Arial" panose="020B0604020202020204" pitchFamily="34" charset="0"/>
              </a:rPr>
              <a:t>Xin </a:t>
            </a:r>
            <a:r>
              <a:rPr lang="vi-VN">
                <a:solidFill>
                  <a:srgbClr val="000000"/>
                </a:solidFill>
                <a:latin typeface="Arial" panose="020B0604020202020204" pitchFamily="34" charset="0"/>
                <a:ea typeface="Tahoma" panose="020B0604030504040204" pitchFamily="34" charset="0"/>
                <a:cs typeface="Arial" panose="020B0604020202020204" pitchFamily="34" charset="0"/>
              </a:rPr>
              <a:t>gửi lời cảm ơn</a:t>
            </a:r>
            <a:r>
              <a:rPr lang="en-US">
                <a:solidFill>
                  <a:srgbClr val="000000"/>
                </a:solidFill>
                <a:latin typeface="Arial" panose="020B0604020202020204" pitchFamily="34" charset="0"/>
                <a:ea typeface="Tahoma" panose="020B0604030504040204" pitchFamily="34" charset="0"/>
                <a:cs typeface="Arial" panose="020B0604020202020204" pitchFamily="34" charset="0"/>
              </a:rPr>
              <a:t> sâu sắc</a:t>
            </a:r>
            <a:r>
              <a:rPr lang="vi-VN">
                <a:solidFill>
                  <a:srgbClr val="000000"/>
                </a:solidFill>
                <a:latin typeface="Arial" panose="020B0604020202020204" pitchFamily="34" charset="0"/>
                <a:ea typeface="Tahoma" panose="020B0604030504040204" pitchFamily="34" charset="0"/>
                <a:cs typeface="Arial" panose="020B0604020202020204" pitchFamily="34" charset="0"/>
              </a:rPr>
              <a:t> đến </a:t>
            </a:r>
            <a:r>
              <a:rPr lang="en-US">
                <a:solidFill>
                  <a:srgbClr val="000000"/>
                </a:solidFill>
                <a:latin typeface="Arial" panose="020B0604020202020204" pitchFamily="34" charset="0"/>
                <a:ea typeface="Tahoma" panose="020B0604030504040204" pitchFamily="34" charset="0"/>
                <a:cs typeface="Arial" panose="020B0604020202020204" pitchFamily="34" charset="0"/>
              </a:rPr>
              <a:t>mentor Hải và các mentor khác đã tận tình giúp đỡ</a:t>
            </a:r>
            <a:r>
              <a:rPr lang="vi-VN">
                <a:solidFill>
                  <a:srgbClr val="000000"/>
                </a:solidFill>
                <a:latin typeface="Arial" panose="020B0604020202020204" pitchFamily="34" charset="0"/>
                <a:ea typeface="Tahoma" panose="020B0604030504040204" pitchFamily="34" charset="0"/>
                <a:cs typeface="Arial" panose="020B0604020202020204" pitchFamily="34" charset="0"/>
              </a:rPr>
              <a:t> em trong quá trình thực hiện đồ án tốt nghiệp . Nhờ sự hướng dẫn, động viên và chia sẻ kinh nghiệm của các mentor, em đã hoàn thành đồ án tốt nghiệp một cách tốt nhất có thể.</a:t>
            </a:r>
          </a:p>
          <a:p>
            <a:r>
              <a:rPr lang="vi-VN">
                <a:solidFill>
                  <a:srgbClr val="000000"/>
                </a:solidFill>
                <a:latin typeface="Arial" panose="020B0604020202020204" pitchFamily="34" charset="0"/>
                <a:ea typeface="Tahoma" panose="020B0604030504040204" pitchFamily="34" charset="0"/>
                <a:cs typeface="Arial" panose="020B0604020202020204" pitchFamily="34" charset="0"/>
              </a:rPr>
              <a:t>Em rất trân trọng sự giúp đỡ của các mentor, và em sẽ luôn nhớ đến những bài học và kinh nghiệm mà họ đã truyền đạt cho em. Một lần nữa, em xin chân thành cảm ơn các mentor đã giúp đỡ em trong quá trình hoàn thành đồ án tốt nghiệp.</a:t>
            </a:r>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a:p>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a:latin typeface="Arial" panose="020B0604020202020204" pitchFamily="34" charset="0"/>
              <a:cs typeface="Arial" panose="020B0604020202020204" pitchFamily="34" charset="0"/>
            </a:endParaRPr>
          </a:p>
        </p:txBody>
      </p:sp>
      <p:pic>
        <p:nvPicPr>
          <p:cNvPr id="3" name="Picture 2" descr="Tổng hợp các mẫu lời cảm ơn trong đồ án tốt nghiệp hay nhất">
            <a:extLst>
              <a:ext uri="{FF2B5EF4-FFF2-40B4-BE49-F238E27FC236}">
                <a16:creationId xmlns:a16="http://schemas.microsoft.com/office/drawing/2014/main" id="{5D776A90-2B72-E0C0-D5E6-94334AA48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821" y="5073025"/>
            <a:ext cx="3249178" cy="178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735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91D3C-5CF6-C391-60F9-8AB5FF884D42}"/>
              </a:ext>
            </a:extLst>
          </p:cNvPr>
          <p:cNvSpPr>
            <a:spLocks noGrp="1"/>
          </p:cNvSpPr>
          <p:nvPr>
            <p:ph type="title"/>
          </p:nvPr>
        </p:nvSpPr>
        <p:spPr>
          <a:xfrm>
            <a:off x="689057" y="703386"/>
            <a:ext cx="8596668" cy="1320800"/>
          </a:xfrm>
        </p:spPr>
        <p:txBody>
          <a:bodyPr>
            <a:normAutofit/>
          </a:bodyPr>
          <a:lstStyle/>
          <a:p>
            <a:r>
              <a:rPr lang="en-US" sz="3200" b="0" i="0">
                <a:solidFill>
                  <a:srgbClr val="00B0F0"/>
                </a:solidFill>
                <a:effectLst/>
                <a:latin typeface="Arial" panose="020B0604020202020204" pitchFamily="34" charset="0"/>
                <a:cs typeface="Arial" panose="020B0604020202020204" pitchFamily="34" charset="0"/>
              </a:rPr>
              <a:t>Tổng quan dự án – Đề tài</a:t>
            </a:r>
            <a:br>
              <a:rPr lang="en-US" sz="3200" b="0" i="0">
                <a:solidFill>
                  <a:srgbClr val="00B0F0"/>
                </a:solidFill>
                <a:effectLst/>
                <a:latin typeface="Arial" panose="020B0604020202020204" pitchFamily="34" charset="0"/>
                <a:cs typeface="Arial" panose="020B0604020202020204" pitchFamily="34" charset="0"/>
              </a:rPr>
            </a:br>
            <a:endParaRPr lang="en-US" sz="3200">
              <a:solidFill>
                <a:srgbClr val="00B0F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F4434B8-2BF9-0D0E-CD9B-99A1FEEABAD1}"/>
              </a:ext>
            </a:extLst>
          </p:cNvPr>
          <p:cNvSpPr>
            <a:spLocks noGrp="1"/>
          </p:cNvSpPr>
          <p:nvPr>
            <p:ph idx="1"/>
          </p:nvPr>
        </p:nvSpPr>
        <p:spPr>
          <a:xfrm>
            <a:off x="689057" y="2254375"/>
            <a:ext cx="8596668" cy="2176949"/>
          </a:xfrm>
        </p:spPr>
        <p:txBody>
          <a:bodyPr/>
          <a:lstStyle/>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Xây dựng hệ thống quyên góp từ thiện bằng công nghệ WEB giúp người dùng theo dõi và tham gia</a:t>
            </a:r>
            <a:r>
              <a:rPr lang="en-US" sz="1800" b="1">
                <a:solidFill>
                  <a:srgbClr val="000000"/>
                </a:solidFill>
                <a:effectLst/>
                <a:latin typeface="Arial" panose="020B0604020202020204" pitchFamily="34" charset="0"/>
                <a:ea typeface="Tahoma" panose="020B0604030504040204" pitchFamily="34" charset="0"/>
                <a:cs typeface="Arial" panose="020B0604020202020204" pitchFamily="34" charset="0"/>
              </a:rPr>
              <a:t> </a:t>
            </a:r>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hỗ trợ cho các trường hợp khó khăn trong cuộc sống. </a:t>
            </a:r>
          </a:p>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Đồng thời hệ thống cũng cung cấp nhiều tính năng quản trị website.</a:t>
            </a:r>
          </a:p>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Phạm vi của dự án là tạo ra một hệ thống website quyên góp từ thiện hoạt động tốt trên nhiều thiết bị (PC, laptop, máy tính </a:t>
            </a:r>
            <a:r>
              <a:rPr lang="en-US" sz="1800">
                <a:effectLst/>
                <a:latin typeface="Arial" panose="020B0604020202020204" pitchFamily="34" charset="0"/>
                <a:ea typeface="Tahoma" panose="020B0604030504040204" pitchFamily="34" charset="0"/>
                <a:cs typeface="Arial" panose="020B0604020202020204" pitchFamily="34" charset="0"/>
              </a:rPr>
              <a:t>bảng</a:t>
            </a:r>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 điện thoại di động).</a:t>
            </a:r>
            <a:endParaRPr lang="en-US" sz="1800">
              <a:effectLst/>
              <a:latin typeface="Arial" panose="020B0604020202020204" pitchFamily="34" charset="0"/>
              <a:ea typeface="Arial" panose="020B0604020202020204" pitchFamily="34" charset="0"/>
              <a:cs typeface="Arial" panose="020B0604020202020204" pitchFamily="34" charset="0"/>
            </a:endParaRPr>
          </a:p>
          <a:p>
            <a:endParaRPr lang="en-US" sz="1800">
              <a:effectLst/>
              <a:latin typeface="Arial" panose="020B0604020202020204" pitchFamily="34" charset="0"/>
              <a:ea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EEB1DC4-B758-DEF3-F546-EA66E60FA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7482" y="5073025"/>
            <a:ext cx="3234518" cy="1784975"/>
          </a:xfrm>
          <a:prstGeom prst="rect">
            <a:avLst/>
          </a:prstGeom>
        </p:spPr>
      </p:pic>
    </p:spTree>
    <p:extLst>
      <p:ext uri="{BB962C8B-B14F-4D97-AF65-F5344CB8AC3E}">
        <p14:creationId xmlns:p14="http://schemas.microsoft.com/office/powerpoint/2010/main" val="3704222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91D3C-5CF6-C391-60F9-8AB5FF884D42}"/>
              </a:ext>
            </a:extLst>
          </p:cNvPr>
          <p:cNvSpPr>
            <a:spLocks noGrp="1"/>
          </p:cNvSpPr>
          <p:nvPr>
            <p:ph type="title"/>
          </p:nvPr>
        </p:nvSpPr>
        <p:spPr>
          <a:xfrm>
            <a:off x="689057" y="703386"/>
            <a:ext cx="8596668" cy="1320800"/>
          </a:xfrm>
        </p:spPr>
        <p:txBody>
          <a:bodyPr>
            <a:normAutofit/>
          </a:bodyPr>
          <a:lstStyle/>
          <a:p>
            <a:r>
              <a:rPr lang="en-US" sz="3200" b="0" i="0">
                <a:solidFill>
                  <a:srgbClr val="00B0F0"/>
                </a:solidFill>
                <a:effectLst/>
                <a:latin typeface="Arial" panose="020B0604020202020204" pitchFamily="34" charset="0"/>
                <a:cs typeface="Arial" panose="020B0604020202020204" pitchFamily="34" charset="0"/>
              </a:rPr>
              <a:t>Tổng quan dự án – Công nghệ sử dụng</a:t>
            </a:r>
            <a:endParaRPr lang="en-US" sz="3200">
              <a:solidFill>
                <a:srgbClr val="00B0F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EEB1DC4-B758-DEF3-F546-EA66E60FA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7482" y="5073025"/>
            <a:ext cx="3234518" cy="1784975"/>
          </a:xfrm>
          <a:prstGeom prst="rect">
            <a:avLst/>
          </a:prstGeom>
        </p:spPr>
      </p:pic>
      <p:sp>
        <p:nvSpPr>
          <p:cNvPr id="7" name="Content Placeholder 2">
            <a:extLst>
              <a:ext uri="{FF2B5EF4-FFF2-40B4-BE49-F238E27FC236}">
                <a16:creationId xmlns:a16="http://schemas.microsoft.com/office/drawing/2014/main" id="{4ECD066A-5999-F70A-0BAE-D74942874548}"/>
              </a:ext>
            </a:extLst>
          </p:cNvPr>
          <p:cNvSpPr>
            <a:spLocks noGrp="1"/>
          </p:cNvSpPr>
          <p:nvPr>
            <p:ph idx="1"/>
          </p:nvPr>
        </p:nvSpPr>
        <p:spPr>
          <a:xfrm>
            <a:off x="677334" y="2160589"/>
            <a:ext cx="8596668" cy="3880773"/>
          </a:xfrm>
        </p:spPr>
        <p:txBody>
          <a:bodyPr/>
          <a:lstStyle/>
          <a:p>
            <a:r>
              <a:rPr lang="vi-VN"/>
              <a:t>OS Platform: Windows 10</a:t>
            </a:r>
          </a:p>
          <a:p>
            <a:r>
              <a:rPr lang="vi-VN"/>
              <a:t>Database được thiết kế bằng MSSQL Server.</a:t>
            </a:r>
          </a:p>
          <a:p>
            <a:r>
              <a:rPr lang="vi-VN"/>
              <a:t>Dự án sử dụng Web Server : Tomcat 9.0 </a:t>
            </a:r>
          </a:p>
          <a:p>
            <a:r>
              <a:rPr lang="vi-VN"/>
              <a:t>Dự án được tổ chức và code trên ứng dụng Eclipse for JEE, sử dụng ngôn ngữ Java, sử dụng </a:t>
            </a:r>
            <a:r>
              <a:rPr lang="en-US" sz="1800">
                <a:solidFill>
                  <a:srgbClr val="000000"/>
                </a:solidFill>
                <a:effectLst/>
                <a:latin typeface="Tahoma" panose="020B0604030504040204" pitchFamily="34" charset="0"/>
                <a:ea typeface="Tahoma" panose="020B0604030504040204" pitchFamily="34" charset="0"/>
              </a:rPr>
              <a:t>jdk-17.0.4.v20220903</a:t>
            </a:r>
            <a:r>
              <a:rPr lang="vi-VN"/>
              <a:t>.</a:t>
            </a:r>
          </a:p>
          <a:p>
            <a:r>
              <a:rPr lang="vi-VN"/>
              <a:t>Dự án được tổ chức code dựa trên “maven project”, và một số thư viện bên thứ ba khác</a:t>
            </a:r>
          </a:p>
          <a:p>
            <a:endParaRPr lang="en-US"/>
          </a:p>
        </p:txBody>
      </p:sp>
    </p:spTree>
    <p:extLst>
      <p:ext uri="{BB962C8B-B14F-4D97-AF65-F5344CB8AC3E}">
        <p14:creationId xmlns:p14="http://schemas.microsoft.com/office/powerpoint/2010/main" val="2330786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180AD-B377-CD0A-6C0E-582609847634}"/>
              </a:ext>
            </a:extLst>
          </p:cNvPr>
          <p:cNvSpPr>
            <a:spLocks noGrp="1"/>
          </p:cNvSpPr>
          <p:nvPr>
            <p:ph type="title"/>
          </p:nvPr>
        </p:nvSpPr>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Các đ</a:t>
            </a:r>
            <a:r>
              <a:rPr lang="vi-VN" sz="3200">
                <a:solidFill>
                  <a:srgbClr val="00B0F0"/>
                </a:solidFill>
                <a:latin typeface="Arial" panose="020B0604020202020204" pitchFamily="34" charset="0"/>
                <a:cs typeface="Arial" panose="020B0604020202020204" pitchFamily="34" charset="0"/>
              </a:rPr>
              <a:t>ối tượng sử dụng</a:t>
            </a:r>
            <a:endParaRPr lang="en-US" sz="3200">
              <a:solidFill>
                <a:srgbClr val="00B0F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F71826E-0B4C-CD67-59EA-3B538A72A481}"/>
              </a:ext>
            </a:extLst>
          </p:cNvPr>
          <p:cNvSpPr>
            <a:spLocks noGrp="1"/>
          </p:cNvSpPr>
          <p:nvPr>
            <p:ph idx="1"/>
          </p:nvPr>
        </p:nvSpPr>
        <p:spPr>
          <a:xfrm>
            <a:off x="677333" y="2160589"/>
            <a:ext cx="8689405" cy="3880773"/>
          </a:xfrm>
        </p:spPr>
        <p:txBody>
          <a:bodyPr vert="horz" lIns="91440" tIns="45720" rIns="91440" bIns="45720" rtlCol="0">
            <a:normAutofit/>
          </a:bodyPr>
          <a:lstStyle/>
          <a:p>
            <a:r>
              <a:rPr lang="en-US">
                <a:solidFill>
                  <a:srgbClr val="000000"/>
                </a:solidFill>
                <a:latin typeface="Arial" panose="020B0604020202020204" pitchFamily="34" charset="0"/>
                <a:ea typeface="Tahoma" panose="020B0604030504040204" pitchFamily="34" charset="0"/>
                <a:cs typeface="Arial" panose="020B0604020202020204" pitchFamily="34" charset="0"/>
              </a:rPr>
              <a:t>N</a:t>
            </a:r>
            <a:r>
              <a:rPr lang="en-US">
                <a:solidFill>
                  <a:srgbClr val="000000"/>
                </a:solidFill>
                <a:effectLst/>
                <a:latin typeface="Arial" panose="020B0604020202020204" pitchFamily="34" charset="0"/>
                <a:ea typeface="Tahoma" panose="020B0604030504040204" pitchFamily="34" charset="0"/>
                <a:cs typeface="Arial" panose="020B0604020202020204" pitchFamily="34" charset="0"/>
              </a:rPr>
              <a:t>gười dùng quản trị (Admin) có 2 đối tượng:</a:t>
            </a:r>
          </a:p>
          <a:p>
            <a:pPr lvl="1"/>
            <a:r>
              <a:rPr lang="en-US" sz="1800">
                <a:solidFill>
                  <a:srgbClr val="000000"/>
                </a:solidFill>
                <a:latin typeface="Arial" panose="020B0604020202020204" pitchFamily="34" charset="0"/>
                <a:ea typeface="Tahoma" panose="020B0604030504040204" pitchFamily="34" charset="0"/>
                <a:cs typeface="Arial" panose="020B0604020202020204" pitchFamily="34" charset="0"/>
              </a:rPr>
              <a:t>Admin ban đầu: là admin có quyền cao nhất, có thể chỉnh sửa các admin khác và user</a:t>
            </a:r>
          </a:p>
          <a:p>
            <a:pPr lvl="1"/>
            <a:r>
              <a:rPr lang="en-US" sz="1800">
                <a:solidFill>
                  <a:srgbClr val="000000"/>
                </a:solidFill>
                <a:latin typeface="Arial" panose="020B0604020202020204" pitchFamily="34" charset="0"/>
                <a:ea typeface="Tahoma" panose="020B0604030504040204" pitchFamily="34" charset="0"/>
                <a:cs typeface="Arial" panose="020B0604020202020204" pitchFamily="34" charset="0"/>
              </a:rPr>
              <a:t>Admin được phân quyền: là admin có quyền chỉnh sửa các user nhưng không được chỉnh sửa admin khác</a:t>
            </a:r>
          </a:p>
          <a:p>
            <a:r>
              <a:rPr lang="en-US">
                <a:solidFill>
                  <a:srgbClr val="000000"/>
                </a:solidFill>
                <a:latin typeface="Arial" panose="020B0604020202020204" pitchFamily="34" charset="0"/>
                <a:ea typeface="Tahoma" panose="020B0604030504040204" pitchFamily="34" charset="0"/>
                <a:cs typeface="Arial" panose="020B0604020202020204" pitchFamily="34" charset="0"/>
              </a:rPr>
              <a:t>N</a:t>
            </a:r>
            <a:r>
              <a:rPr lang="en-US">
                <a:solidFill>
                  <a:srgbClr val="000000"/>
                </a:solidFill>
                <a:effectLst/>
                <a:latin typeface="Arial" panose="020B0604020202020204" pitchFamily="34" charset="0"/>
                <a:ea typeface="Tahoma" panose="020B0604030504040204" pitchFamily="34" charset="0"/>
                <a:cs typeface="Arial" panose="020B0604020202020204" pitchFamily="34" charset="0"/>
              </a:rPr>
              <a:t>gười dùng thông thường (User) có 2 đối tượng:</a:t>
            </a:r>
          </a:p>
          <a:p>
            <a:pPr lvl="1"/>
            <a:r>
              <a:rPr lang="en-US" sz="1800">
                <a:solidFill>
                  <a:srgbClr val="000000"/>
                </a:solidFill>
                <a:latin typeface="Arial" panose="020B0604020202020204" pitchFamily="34" charset="0"/>
                <a:ea typeface="Tahoma" panose="020B0604030504040204" pitchFamily="34" charset="0"/>
                <a:cs typeface="Arial" panose="020B0604020202020204" pitchFamily="34" charset="0"/>
              </a:rPr>
              <a:t>User chưa đăng ký: có quyền xem các trang Landing page (trang chủ, giới thiệu…)</a:t>
            </a:r>
          </a:p>
          <a:p>
            <a:pPr lvl="1"/>
            <a:r>
              <a:rPr lang="en-US" sz="1800">
                <a:solidFill>
                  <a:srgbClr val="000000"/>
                </a:solidFill>
                <a:latin typeface="Arial" panose="020B0604020202020204" pitchFamily="34" charset="0"/>
                <a:ea typeface="Tahoma" panose="020B0604030504040204" pitchFamily="34" charset="0"/>
                <a:cs typeface="Arial" panose="020B0604020202020204" pitchFamily="34" charset="0"/>
              </a:rPr>
              <a:t>User đã đăng ký: có thêm quyền quản lý tài khoản và xem lịch sử quyên góp</a:t>
            </a:r>
            <a:endPar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68363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429530-35BE-C65F-0223-4FED5A5845F3}"/>
              </a:ext>
            </a:extLst>
          </p:cNvPr>
          <p:cNvSpPr>
            <a:spLocks noGrp="1"/>
          </p:cNvSpPr>
          <p:nvPr>
            <p:ph idx="1"/>
          </p:nvPr>
        </p:nvSpPr>
        <p:spPr/>
        <p:txBody>
          <a:bodyPr vert="horz" lIns="91440" tIns="45720" rIns="91440" bIns="45720" rtlCol="0">
            <a:normAutofit/>
          </a:bodyPr>
          <a:lstStyle/>
          <a:p>
            <a:r>
              <a:rPr lang="en-US">
                <a:solidFill>
                  <a:srgbClr val="000000"/>
                </a:solidFill>
                <a:latin typeface="Arial" panose="020B0604020202020204" pitchFamily="34" charset="0"/>
                <a:ea typeface="Tahoma" panose="020B0604030504040204" pitchFamily="34" charset="0"/>
                <a:cs typeface="Arial" panose="020B0604020202020204" pitchFamily="34" charset="0"/>
              </a:rPr>
              <a:t>Dành cho USER:</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Đăng ký người dùng mới</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Đăng nhập &amp; Kiểm soát truy cập</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cấp lại mật khẩu (quên mật khẩu)</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thay đổi mật khẩu</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thay đổi thông tin cá nhân</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xem lại lịch sử quyên góp</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đăng xuất</a:t>
            </a:r>
          </a:p>
        </p:txBody>
      </p:sp>
      <p:sp>
        <p:nvSpPr>
          <p:cNvPr id="4" name="Title 1">
            <a:extLst>
              <a:ext uri="{FF2B5EF4-FFF2-40B4-BE49-F238E27FC236}">
                <a16:creationId xmlns:a16="http://schemas.microsoft.com/office/drawing/2014/main" id="{7CF42517-6035-8BF0-345E-5DA363DFB866}"/>
              </a:ext>
            </a:extLst>
          </p:cNvPr>
          <p:cNvSpPr>
            <a:spLocks noGrp="1"/>
          </p:cNvSpPr>
          <p:nvPr>
            <p:ph type="title"/>
          </p:nvPr>
        </p:nvSpPr>
        <p:spPr>
          <a:xfrm>
            <a:off x="677863" y="609600"/>
            <a:ext cx="8596312" cy="1320800"/>
          </a:xfrm>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Chức năng đạt được của dự án</a:t>
            </a:r>
          </a:p>
        </p:txBody>
      </p:sp>
      <p:sp>
        <p:nvSpPr>
          <p:cNvPr id="2" name="Content Placeholder 2">
            <a:extLst>
              <a:ext uri="{FF2B5EF4-FFF2-40B4-BE49-F238E27FC236}">
                <a16:creationId xmlns:a16="http://schemas.microsoft.com/office/drawing/2014/main" id="{62EF9DE6-AD49-24CF-E2E1-E78FA23B7117}"/>
              </a:ext>
            </a:extLst>
          </p:cNvPr>
          <p:cNvSpPr txBox="1">
            <a:spLocks/>
          </p:cNvSpPr>
          <p:nvPr/>
        </p:nvSpPr>
        <p:spPr>
          <a:xfrm>
            <a:off x="5639241" y="2160588"/>
            <a:ext cx="6552759"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solidFill>
                  <a:srgbClr val="000000"/>
                </a:solidFill>
                <a:latin typeface="Arial" panose="020B0604020202020204" pitchFamily="34" charset="0"/>
                <a:ea typeface="Tahoma" panose="020B0604030504040204" pitchFamily="34" charset="0"/>
                <a:cs typeface="Arial" panose="020B0604020202020204" pitchFamily="34" charset="0"/>
              </a:rPr>
              <a:t>Dành cho ADMIN:</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quản lý các đợt quyên góp</a:t>
            </a:r>
          </a:p>
          <a:p>
            <a:pPr lvl="1"/>
            <a:r>
              <a:rPr lang="vi-VN">
                <a:solidFill>
                  <a:srgbClr val="000000"/>
                </a:solidFill>
                <a:latin typeface="Arial" panose="020B0604020202020204" pitchFamily="34" charset="0"/>
                <a:ea typeface="Tahoma" panose="020B0604030504040204" pitchFamily="34" charset="0"/>
                <a:cs typeface="Arial" panose="020B0604020202020204" pitchFamily="34" charset="0"/>
              </a:rPr>
              <a:t>Chức năng quản lý người dùng</a:t>
            </a:r>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a:p>
            <a:pPr lvl="1"/>
            <a:r>
              <a:rPr lang="vi-VN">
                <a:solidFill>
                  <a:srgbClr val="000000"/>
                </a:solidFill>
                <a:latin typeface="Arial" panose="020B0604020202020204" pitchFamily="34" charset="0"/>
                <a:ea typeface="Tahoma" panose="020B0604030504040204" pitchFamily="34" charset="0"/>
                <a:cs typeface="Arial" panose="020B0604020202020204" pitchFamily="34" charset="0"/>
              </a:rPr>
              <a:t>Chức năng quản lý quyên góp của người dùng</a:t>
            </a:r>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721872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B97C1-9AA1-FEB7-E235-2C376C37D731}"/>
              </a:ext>
            </a:extLst>
          </p:cNvPr>
          <p:cNvSpPr>
            <a:spLocks noGrp="1"/>
          </p:cNvSpPr>
          <p:nvPr>
            <p:ph type="title"/>
          </p:nvPr>
        </p:nvSpPr>
        <p:spPr/>
        <p:txBody>
          <a:bodyPr vert="horz" lIns="91440" tIns="45720" rIns="91440" bIns="45720" rtlCol="0" anchor="t">
            <a:normAutofit/>
          </a:bodyPr>
          <a:lstStyle/>
          <a:p>
            <a:r>
              <a:rPr lang="vi-VN" sz="3200">
                <a:solidFill>
                  <a:srgbClr val="00B0F0"/>
                </a:solidFill>
                <a:latin typeface="Arial" panose="020B0604020202020204" pitchFamily="34" charset="0"/>
                <a:cs typeface="Arial" panose="020B0604020202020204" pitchFamily="34" charset="0"/>
              </a:rPr>
              <a:t>Hướng phát triển</a:t>
            </a:r>
            <a:endParaRPr lang="en-US" sz="3200">
              <a:solidFill>
                <a:srgbClr val="00B0F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8A210D2-A1AF-0601-05A7-A666CAFB68C3}"/>
              </a:ext>
            </a:extLst>
          </p:cNvPr>
          <p:cNvSpPr>
            <a:spLocks noGrp="1"/>
          </p:cNvSpPr>
          <p:nvPr>
            <p:ph idx="1"/>
          </p:nvPr>
        </p:nvSpPr>
        <p:spPr/>
        <p:txBody>
          <a:bodyPr/>
          <a:lstStyle/>
          <a:p>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Tính năng thống kê sẽ được mở rộng với nhiều tiêu chí hơn để giúp người dùng có được cái nhìn chi tiết hơn về dữ liệu.</a:t>
            </a:r>
            <a:endParaRPr lang="en-US" sz="1800">
              <a:effectLst/>
              <a:latin typeface="Tahoma" panose="020B0604030504040204" pitchFamily="34" charset="0"/>
              <a:ea typeface="Tahoma" panose="020B0604030504040204" pitchFamily="34" charset="0"/>
              <a:cs typeface="Tahoma" panose="020B0604030504040204" pitchFamily="34" charset="0"/>
            </a:endParaRPr>
          </a:p>
          <a:p>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Chúng tôi sẽ cung cấp khả năng đăng nhập bằng tài khoản Facebook hoặc Google+ để đơn giản hóa quá trình đăng nhập và tăng tính tiện ích cho người dùng.</a:t>
            </a:r>
            <a:endParaRPr lang="en-US" sz="1800">
              <a:effectLst/>
              <a:latin typeface="Tahoma" panose="020B0604030504040204" pitchFamily="34" charset="0"/>
              <a:ea typeface="Tahoma" panose="020B0604030504040204" pitchFamily="34" charset="0"/>
              <a:cs typeface="Tahoma" panose="020B0604030504040204" pitchFamily="34" charset="0"/>
            </a:endParaRPr>
          </a:p>
          <a:p>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Chúng tôi sẽ thêm tính năng đăng bài và tin tức liên quan đến quỹ và các hoàn cảnh, cho phép người dùng có thể bình luận, like và chia sẻ các bài đăng và kết quả quyên góp từ trang web lên Facebook để tương tác với bạn bè và mở rộng phạm vi truyền thông.</a:t>
            </a:r>
            <a:endParaRPr lang="en-US" sz="1800">
              <a:effectLst/>
              <a:latin typeface="Tahoma" panose="020B0604030504040204" pitchFamily="34" charset="0"/>
              <a:ea typeface="Tahoma" panose="020B0604030504040204" pitchFamily="34" charset="0"/>
              <a:cs typeface="Tahoma" panose="020B0604030504040204" pitchFamily="34" charset="0"/>
            </a:endParaRPr>
          </a:p>
          <a:p>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Chúng tôi sẽ tối ưu hóa thêm về giao diện để trang web trở nên bắt mắt và đẹp hơn, giúp cải thiện trải nghiệm người dùng và thu hút thêm lượt truy cập.</a:t>
            </a:r>
            <a:endParaRPr lang="en-US" sz="1800">
              <a:effectLst/>
              <a:latin typeface="Tahoma" panose="020B0604030504040204" pitchFamily="34" charset="0"/>
              <a:ea typeface="Tahoma" panose="020B0604030504040204" pitchFamily="34" charset="0"/>
              <a:cs typeface="Tahoma" panose="020B0604030504040204" pitchFamily="34" charset="0"/>
            </a:endParaRPr>
          </a:p>
          <a:p>
            <a:endParaRPr lang="en-US"/>
          </a:p>
        </p:txBody>
      </p:sp>
    </p:spTree>
    <p:extLst>
      <p:ext uri="{BB962C8B-B14F-4D97-AF65-F5344CB8AC3E}">
        <p14:creationId xmlns:p14="http://schemas.microsoft.com/office/powerpoint/2010/main" val="1197993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8EE651-694D-9671-EE47-84EC90419B48}"/>
              </a:ext>
            </a:extLst>
          </p:cNvPr>
          <p:cNvSpPr txBox="1">
            <a:spLocks noGrp="1"/>
          </p:cNvSpPr>
          <p:nvPr>
            <p:ph type="title"/>
          </p:nvPr>
        </p:nvSpPr>
        <p:spPr>
          <a:xfrm>
            <a:off x="677863" y="609600"/>
            <a:ext cx="8596312"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a:solidFill>
                  <a:srgbClr val="00B0F0"/>
                </a:solidFill>
                <a:latin typeface="Arial" panose="020B0604020202020204" pitchFamily="34" charset="0"/>
                <a:cs typeface="Arial" panose="020B0604020202020204" pitchFamily="34" charset="0"/>
              </a:rPr>
              <a:t>Chạy thử dự án</a:t>
            </a:r>
          </a:p>
        </p:txBody>
      </p:sp>
      <p:pic>
        <p:nvPicPr>
          <p:cNvPr id="5" name="Content Placeholder 4">
            <a:extLst>
              <a:ext uri="{FF2B5EF4-FFF2-40B4-BE49-F238E27FC236}">
                <a16:creationId xmlns:a16="http://schemas.microsoft.com/office/drawing/2014/main" id="{4E15B40A-A53A-F09E-E594-A69BCC66789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2664" y="1475176"/>
            <a:ext cx="3304782" cy="4664368"/>
          </a:xfrm>
          <a:prstGeom prst="rect">
            <a:avLst/>
          </a:prstGeom>
          <a:noFill/>
          <a:ln>
            <a:noFill/>
          </a:ln>
        </p:spPr>
      </p:pic>
      <p:pic>
        <p:nvPicPr>
          <p:cNvPr id="6" name="Picture 5">
            <a:extLst>
              <a:ext uri="{FF2B5EF4-FFF2-40B4-BE49-F238E27FC236}">
                <a16:creationId xmlns:a16="http://schemas.microsoft.com/office/drawing/2014/main" id="{E4D5268C-E656-044F-DAD9-E685672609E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9857"/>
          <a:stretch/>
        </p:blipFill>
        <p:spPr bwMode="auto">
          <a:xfrm>
            <a:off x="6191302" y="1475176"/>
            <a:ext cx="3304782" cy="4664368"/>
          </a:xfrm>
          <a:prstGeom prst="rect">
            <a:avLst/>
          </a:prstGeom>
          <a:ln>
            <a:noFill/>
          </a:ln>
          <a:extLst>
            <a:ext uri="{53640926-AAD7-44D8-BBD7-CCE9431645EC}">
              <a14:shadowObscured xmlns:a14="http://schemas.microsoft.com/office/drawing/2010/main"/>
            </a:ext>
          </a:extLst>
        </p:spPr>
      </p:pic>
      <p:sp>
        <p:nvSpPr>
          <p:cNvPr id="7" name="Title 1">
            <a:extLst>
              <a:ext uri="{FF2B5EF4-FFF2-40B4-BE49-F238E27FC236}">
                <a16:creationId xmlns:a16="http://schemas.microsoft.com/office/drawing/2014/main" id="{6A5B1FE7-A8D3-758D-6166-F69C6B26DB4C}"/>
              </a:ext>
            </a:extLst>
          </p:cNvPr>
          <p:cNvSpPr txBox="1">
            <a:spLocks/>
          </p:cNvSpPr>
          <p:nvPr/>
        </p:nvSpPr>
        <p:spPr>
          <a:xfrm>
            <a:off x="3194904" y="625884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a:solidFill>
                  <a:srgbClr val="00B0F0"/>
                </a:solidFill>
                <a:latin typeface="Arial" panose="020B0604020202020204" pitchFamily="34" charset="0"/>
                <a:cs typeface="Arial" panose="020B0604020202020204" pitchFamily="34" charset="0"/>
              </a:rPr>
              <a:t>Giao diện người quản trị (USER)</a:t>
            </a:r>
          </a:p>
        </p:txBody>
      </p:sp>
    </p:spTree>
    <p:extLst>
      <p:ext uri="{BB962C8B-B14F-4D97-AF65-F5344CB8AC3E}">
        <p14:creationId xmlns:p14="http://schemas.microsoft.com/office/powerpoint/2010/main" val="355453306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224</TotalTime>
  <Words>1024</Words>
  <Application>Microsoft Office PowerPoint</Application>
  <PresentationFormat>Widescreen</PresentationFormat>
  <Paragraphs>74</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Tahoma</vt:lpstr>
      <vt:lpstr>Trebuchet MS</vt:lpstr>
      <vt:lpstr>Wingdings 3</vt:lpstr>
      <vt:lpstr>Facet</vt:lpstr>
      <vt:lpstr>XÂY DỰNG HỆ THỐNG QUYÊN GÓP TỪ THIỆN  BẰNG CÔNG NGHỆ WEB</vt:lpstr>
      <vt:lpstr>Nội dung trình bày</vt:lpstr>
      <vt:lpstr>Lời cảm ơn</vt:lpstr>
      <vt:lpstr>Tổng quan dự án – Đề tài </vt:lpstr>
      <vt:lpstr>Tổng quan dự án – Công nghệ sử dụng</vt:lpstr>
      <vt:lpstr>Các đối tượng sử dụng</vt:lpstr>
      <vt:lpstr>Chức năng đạt được của dự án</vt:lpstr>
      <vt:lpstr>Hướng phát triển</vt:lpstr>
      <vt:lpstr>Chạy thử dự án</vt:lpstr>
      <vt:lpstr>Chạy thử dự án</vt:lpstr>
      <vt:lpstr>Những thách thức và hạn chế</vt:lpstr>
      <vt:lpstr>Tài liệu tham khảo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HỆ THỐNG QUYÊN GÓP TỪ THIỆN  BẰNG CÔNG NGHỆ WEB</dc:title>
  <dc:creator>Vincent Van Gogh</dc:creator>
  <cp:lastModifiedBy>Vincent Van Gogh</cp:lastModifiedBy>
  <cp:revision>5</cp:revision>
  <dcterms:created xsi:type="dcterms:W3CDTF">2023-04-08T13:37:00Z</dcterms:created>
  <dcterms:modified xsi:type="dcterms:W3CDTF">2023-04-09T14:54:56Z</dcterms:modified>
</cp:coreProperties>
</file>